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3" r:id="rId2"/>
    <p:sldId id="376" r:id="rId3"/>
    <p:sldId id="387" r:id="rId4"/>
    <p:sldId id="385" r:id="rId5"/>
    <p:sldId id="378" r:id="rId6"/>
    <p:sldId id="383" r:id="rId7"/>
    <p:sldId id="379" r:id="rId8"/>
    <p:sldId id="384" r:id="rId9"/>
    <p:sldId id="377" r:id="rId10"/>
    <p:sldId id="380" r:id="rId11"/>
    <p:sldId id="374" r:id="rId12"/>
    <p:sldId id="382" r:id="rId13"/>
    <p:sldId id="375" r:id="rId14"/>
    <p:sldId id="388" r:id="rId15"/>
    <p:sldId id="381" r:id="rId16"/>
    <p:sldId id="386" r:id="rId17"/>
    <p:sldId id="3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373"/>
            <p14:sldId id="376"/>
            <p14:sldId id="387"/>
            <p14:sldId id="385"/>
            <p14:sldId id="378"/>
            <p14:sldId id="383"/>
            <p14:sldId id="379"/>
            <p14:sldId id="384"/>
            <p14:sldId id="377"/>
            <p14:sldId id="380"/>
            <p14:sldId id="374"/>
            <p14:sldId id="382"/>
            <p14:sldId id="375"/>
            <p14:sldId id="388"/>
            <p14:sldId id="381"/>
            <p14:sldId id="386"/>
            <p14:sldId id="364"/>
          </p14:sldIdLst>
        </p14:section>
        <p14:section name="Instructions" id="{5EC75C8C-8851-4EC1-83E3-ADCB0283ABB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jtek Tomaszewski" initials="WT" lastIdx="3" clrIdx="0">
    <p:extLst>
      <p:ext uri="{19B8F6BF-5375-455C-9EA6-DF929625EA0E}">
        <p15:presenceInfo xmlns:p15="http://schemas.microsoft.com/office/powerpoint/2012/main" userId="S::uqwtomas@uq.edu.au::759ec6c6-f219-44f1-92c3-521ca44d6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51247A"/>
    <a:srgbClr val="962A8B"/>
    <a:srgbClr val="E62645"/>
    <a:srgbClr val="2EA836"/>
    <a:srgbClr val="D9AC6D"/>
    <a:srgbClr val="EB602B"/>
    <a:srgbClr val="FBB800"/>
    <a:srgbClr val="4085C6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45" autoAdjust="0"/>
  </p:normalViewPr>
  <p:slideViewPr>
    <p:cSldViewPr showGuides="1">
      <p:cViewPr varScale="1">
        <p:scale>
          <a:sx n="104" d="100"/>
          <a:sy n="10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20/10/2021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20/10/2021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DAD56-26A5-445E-899E-91F378A60EDF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bg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8D7F9E-C12F-47F1-B536-38EB7D688E56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tx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987-6E68-47E6-931F-15CD6EAC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08720"/>
            <a:ext cx="10738247" cy="29523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school-level factors that drive long-term outcomes for students from regional, rural and remote areas in Australia: </a:t>
            </a:r>
            <a:b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from two large-scale national cohort studies</a:t>
            </a:r>
            <a:br>
              <a: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891B-CDDB-4FE8-9BA2-4CC0FB67B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4077072"/>
            <a:ext cx="8857086" cy="16561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000" i="1" dirty="0"/>
              <a:t>Wojtek Tomaszewski, Francisco Perales, Ning Xiang, Melissa Johnstone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000" i="1" dirty="0"/>
              <a:t>The University of Queensland, Australia</a:t>
            </a:r>
          </a:p>
        </p:txBody>
      </p:sp>
    </p:spTree>
    <p:extLst>
      <p:ext uri="{BB962C8B-B14F-4D97-AF65-F5344CB8AC3E}">
        <p14:creationId xmlns:p14="http://schemas.microsoft.com/office/powerpoint/2010/main" val="12174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17D80-9188-4918-8E9F-723E901F0F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628800"/>
            <a:ext cx="10801350" cy="46799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51247A"/>
                </a:solidFill>
              </a:rPr>
              <a:t>Analyses of main effects</a:t>
            </a:r>
            <a:r>
              <a:rPr lang="en-US" dirty="0">
                <a:solidFill>
                  <a:srgbClr val="51247A"/>
                </a:solidFill>
              </a:rPr>
              <a:t>: to determine the existence and magnitude of differences in outcomes between RRR students and metro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Mediation analyses:</a:t>
            </a: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whether exposure to different school factors is responsible for any observed differences in outcomes between RRR students and metro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i="1" dirty="0">
                <a:solidFill>
                  <a:srgbClr val="51247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Moderation analyses:</a:t>
            </a:r>
            <a:r>
              <a:rPr lang="en-AU" sz="1800" dirty="0">
                <a:solidFill>
                  <a:srgbClr val="51247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whether certain school factors improve the outcomes of RRR students to a greater extent than those of metro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Analyses of cumulative exposure:</a:t>
            </a: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how the intensity of exposure to multiple school-level factors influences their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Analytic methods: random effect models, growth curve models, event history analysis</a:t>
            </a:r>
          </a:p>
          <a:p>
            <a:pPr marL="465750" lvl="1" indent="-285750"/>
            <a:r>
              <a:rPr lang="en-AU" dirty="0">
                <a:solidFill>
                  <a:srgbClr val="51247A"/>
                </a:solidFill>
              </a:rPr>
              <a:t>This presentation focuses on results from event history (survival/hazard) analyses, which model time to an event (university/VET commencement, university completion, entry into professional/managerial occupation, reaching earnings in the top quartile of the distribution)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8261C-6899-4892-A4FD-1A69C6C5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Analytic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C1F5-1E55-4D0F-AAF8-6A0044031B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6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hart&#10;&#10;Description automatically generated">
            <a:extLst>
              <a:ext uri="{FF2B5EF4-FFF2-40B4-BE49-F238E27FC236}">
                <a16:creationId xmlns:a16="http://schemas.microsoft.com/office/drawing/2014/main" id="{80550ED8-3CDD-4963-B41D-D5DCCA4F9F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99456" y="1628799"/>
            <a:ext cx="9433048" cy="4890371"/>
          </a:xfr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74DCFB3-9A0C-4F92-935E-30715453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Outcomes – the relevance of RRR background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8203C3-3F00-4C06-9121-5DACF82FB89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10787119"/>
              </p:ext>
            </p:extLst>
          </p:nvPr>
        </p:nvGraphicFramePr>
        <p:xfrm>
          <a:off x="1343472" y="1788230"/>
          <a:ext cx="8784976" cy="446450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810192">
                  <a:extLst>
                    <a:ext uri="{9D8B030D-6E8A-4147-A177-3AD203B41FA5}">
                      <a16:colId xmlns:a16="http://schemas.microsoft.com/office/drawing/2014/main" val="2006568211"/>
                    </a:ext>
                  </a:extLst>
                </a:gridCol>
                <a:gridCol w="1146572">
                  <a:extLst>
                    <a:ext uri="{9D8B030D-6E8A-4147-A177-3AD203B41FA5}">
                      <a16:colId xmlns:a16="http://schemas.microsoft.com/office/drawing/2014/main" val="2031506704"/>
                    </a:ext>
                  </a:extLst>
                </a:gridCol>
                <a:gridCol w="2828212">
                  <a:extLst>
                    <a:ext uri="{9D8B030D-6E8A-4147-A177-3AD203B41FA5}">
                      <a16:colId xmlns:a16="http://schemas.microsoft.com/office/drawing/2014/main" val="2945681742"/>
                    </a:ext>
                  </a:extLst>
                </a:gridCol>
              </a:tblGrid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Source of career information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RRR </a:t>
                      </a:r>
                      <a:r>
                        <a:rPr lang="en-AU" sz="1400" dirty="0">
                          <a:effectLst/>
                        </a:rPr>
                        <a:t>%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Metro %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758060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Talk to parents or family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28.6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29.9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612177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Talk with career advisor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21.1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22.2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592213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Talk with someone about their job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9.9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9.4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8051345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University Information Session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8.1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9.4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878989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Careers expo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8.0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8.4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451512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6.7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5.4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497598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On-line career guidance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5.9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6.3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30390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Talk to friends or other students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4.5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4.4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519922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Attending an organised visit to a workplace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4.5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2.7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9591007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VET Information Session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1.8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1.1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512156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Answering questionnaire about interests and abilities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0.9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0.9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389545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Missing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0.04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0.1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647423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Total 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2,337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5,781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73515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F78261C-6899-4892-A4FD-1A69C6C5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Most important sources of career information perceived by students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C1F5-1E55-4D0F-AAF8-6A0044031B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4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04B4E-9BEC-41E0-93AD-283BE2EC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52736"/>
            <a:ext cx="10801350" cy="469056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sz="2600" dirty="0">
                <a:effectLst/>
              </a:rPr>
              <a:t>Associations between career guidance and educational and </a:t>
            </a:r>
            <a:r>
              <a:rPr lang="en-US" sz="2600" dirty="0" err="1">
                <a:effectLst/>
              </a:rPr>
              <a:t>labour</a:t>
            </a:r>
            <a:r>
              <a:rPr lang="en-US" sz="2600" dirty="0">
                <a:effectLst/>
              </a:rPr>
              <a:t> market outcomes among RRR students</a:t>
            </a:r>
            <a:br>
              <a:rPr lang="en-AU" sz="2600" dirty="0">
                <a:effectLst/>
              </a:rPr>
            </a:br>
            <a:endParaRPr lang="en-AU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31DF-A366-417C-8DFB-D5C8EA2E7D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08568" y="6519171"/>
            <a:ext cx="288032" cy="2402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13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2B1E2-403F-40D8-8673-37348AB8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1600200"/>
            <a:ext cx="10985957" cy="4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04B4E-9BEC-41E0-93AD-283BE2EC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52736"/>
            <a:ext cx="10801350" cy="469056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sz="2600" dirty="0">
                <a:effectLst/>
              </a:rPr>
              <a:t>Associations between career guidance and educational and </a:t>
            </a:r>
            <a:r>
              <a:rPr lang="en-US" sz="2600" dirty="0" err="1">
                <a:effectLst/>
              </a:rPr>
              <a:t>labour</a:t>
            </a:r>
            <a:r>
              <a:rPr lang="en-US" sz="2600" dirty="0">
                <a:effectLst/>
              </a:rPr>
              <a:t> market outcomes among RRR students</a:t>
            </a:r>
            <a:br>
              <a:rPr lang="en-AU" sz="2600" dirty="0">
                <a:effectLst/>
              </a:rPr>
            </a:br>
            <a:endParaRPr lang="en-AU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31DF-A366-417C-8DFB-D5C8EA2E7D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08568" y="6519171"/>
            <a:ext cx="288032" cy="2402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14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2B1E2-403F-40D8-8673-37348AB8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1600200"/>
            <a:ext cx="10985957" cy="43490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A46129E-7C08-4CB3-8791-221255EEA110}"/>
              </a:ext>
            </a:extLst>
          </p:cNvPr>
          <p:cNvSpPr/>
          <p:nvPr/>
        </p:nvSpPr>
        <p:spPr>
          <a:xfrm>
            <a:off x="3647728" y="4026899"/>
            <a:ext cx="1368152" cy="50405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D9600B-9D18-4B10-881C-F18F885BDD4B}"/>
              </a:ext>
            </a:extLst>
          </p:cNvPr>
          <p:cNvSpPr/>
          <p:nvPr/>
        </p:nvSpPr>
        <p:spPr>
          <a:xfrm>
            <a:off x="6312024" y="3522712"/>
            <a:ext cx="1368152" cy="50405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8B245B-9267-4B3A-861B-E9FEBEFD013E}"/>
              </a:ext>
            </a:extLst>
          </p:cNvPr>
          <p:cNvSpPr/>
          <p:nvPr/>
        </p:nvSpPr>
        <p:spPr>
          <a:xfrm>
            <a:off x="10049640" y="3176972"/>
            <a:ext cx="1368152" cy="50405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9F5A41-CE60-489C-BFFD-9EF1408DDAFC}"/>
              </a:ext>
            </a:extLst>
          </p:cNvPr>
          <p:cNvSpPr/>
          <p:nvPr/>
        </p:nvSpPr>
        <p:spPr>
          <a:xfrm>
            <a:off x="8738490" y="3485647"/>
            <a:ext cx="1368152" cy="50405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EE582D-B1C2-450F-B9B6-E4155EF19734}"/>
              </a:ext>
            </a:extLst>
          </p:cNvPr>
          <p:cNvSpPr/>
          <p:nvPr/>
        </p:nvSpPr>
        <p:spPr>
          <a:xfrm>
            <a:off x="8976321" y="4149080"/>
            <a:ext cx="2592288" cy="11087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2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7D4C4-DF82-4407-AC27-E214DDD068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Compared with urban peers, RRR students are:</a:t>
            </a:r>
          </a:p>
          <a:p>
            <a:pPr marL="465750" lvl="1" indent="-285750"/>
            <a:r>
              <a:rPr lang="en-AU" sz="1600" dirty="0"/>
              <a:t>less likely to enrol and complete university degree, and more likely to enrol in VET and enter employment at younger age</a:t>
            </a:r>
          </a:p>
          <a:p>
            <a:pPr marL="465750" lvl="1" indent="-285750"/>
            <a:r>
              <a:rPr lang="en-AU" sz="1600" dirty="0"/>
              <a:t>less likely to be employed in professional/managerial occupation but earnings are comparable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Similar to urban students, RRR students identify talking to parents/family and career advisor as most important influences on their career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Talking to career advisor in schools is associated with increased likelihood of completing university and entering a managerial/professional occupation among RRR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Attending a job talk is associated with higher likelihood of commencing VET and entering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Attending a VET/university information session associated with higher likelihood of commencing VET/university and (in both cases) with increased likelihood of high earnings among RRR students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/>
              <a:t>However, in the case of VET, attending information session lowers the probability of employment in managerial/professional occupation – hinting at the differences between VET and university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8261C-6899-4892-A4FD-1A69C6C5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C1F5-1E55-4D0F-AAF8-6A0044031B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50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7D4C4-DF82-4407-AC27-E214DDD068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65750" lvl="1" indent="-285750"/>
            <a:r>
              <a:rPr lang="en-AU" dirty="0"/>
              <a:t>Focus on early career provision: many choices already cemented by upper-secondary, which may explain some of the results reported here (e.g. TAFE/university information sessions)</a:t>
            </a:r>
          </a:p>
          <a:p>
            <a:pPr marL="465750" lvl="1" indent="-285750"/>
            <a:r>
              <a:rPr lang="en-AU" dirty="0"/>
              <a:t>Some forms of career advice appear to be particularly relevant for improving outcomes in RRR students, including talking to career advisor and university/TAFE information sessions </a:t>
            </a:r>
          </a:p>
          <a:p>
            <a:pPr marL="825750" lvl="3" indent="-285750">
              <a:buFont typeface="Courier New" panose="02070309020205020404" pitchFamily="49" charset="0"/>
              <a:buChar char="o"/>
            </a:pPr>
            <a:r>
              <a:rPr lang="en-AU" sz="1600" dirty="0"/>
              <a:t>highlights the importance of provision of quality information in schools to help students finalise their decisions about post-school destination</a:t>
            </a:r>
          </a:p>
          <a:p>
            <a:pPr marL="444500" lvl="3" indent="-261938">
              <a:buFont typeface="Arial" panose="020B0604020202020204" pitchFamily="34" charset="0"/>
              <a:buChar char="•"/>
            </a:pPr>
            <a:r>
              <a:rPr lang="en-AU" dirty="0"/>
              <a:t>The importance of outside-school sources of advice and information (e.g. family, friends) needs to be recognised – important to provide parents with the same quality information as provided to students in schools</a:t>
            </a:r>
          </a:p>
          <a:p>
            <a:pPr marL="444500" lvl="3" indent="-261938">
              <a:buFont typeface="Arial" panose="020B0604020202020204" pitchFamily="34" charset="0"/>
              <a:buChar char="•"/>
            </a:pPr>
            <a:r>
              <a:rPr lang="en-AU" dirty="0"/>
              <a:t>Avenues for future research include:</a:t>
            </a:r>
          </a:p>
          <a:p>
            <a:pPr marL="896938" lvl="6" indent="-357188">
              <a:buFont typeface="Courier New" panose="02070309020205020404" pitchFamily="49" charset="0"/>
              <a:buChar char="o"/>
            </a:pPr>
            <a:r>
              <a:rPr lang="en-AU" sz="1600" dirty="0"/>
              <a:t>in-depth studies aimed at understanding the decision-making processes around careers (and the role of career advice) among RRR students, including considerations for barriers they may be facing</a:t>
            </a:r>
          </a:p>
          <a:p>
            <a:pPr marL="896938" lvl="6" indent="-357188">
              <a:buFont typeface="Courier New" panose="02070309020205020404" pitchFamily="49" charset="0"/>
              <a:buChar char="o"/>
            </a:pPr>
            <a:r>
              <a:rPr lang="en-AU" sz="1600" dirty="0"/>
              <a:t>Studies piloting different modes of providing students (and their parents) with quality information about career choices, including data on the likely outcomes associated with these choices</a:t>
            </a:r>
          </a:p>
          <a:p>
            <a:pPr lvl="3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8261C-6899-4892-A4FD-1A69C6C5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Implications for policy and future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C1F5-1E55-4D0F-AAF8-6A0044031B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5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2328637"/>
            <a:ext cx="4249072" cy="1532411"/>
          </a:xfrm>
        </p:spPr>
        <p:txBody>
          <a:bodyPr>
            <a:normAutofit/>
          </a:bodyPr>
          <a:lstStyle/>
          <a:p>
            <a:r>
              <a:rPr lang="en-AU" sz="2000" dirty="0"/>
              <a:t>A/Prof Wojtek Tomaszewski </a:t>
            </a:r>
          </a:p>
          <a:p>
            <a:r>
              <a:rPr lang="en-AU" sz="1600" dirty="0"/>
              <a:t>Research Group Leader</a:t>
            </a:r>
          </a:p>
          <a:p>
            <a:r>
              <a:rPr lang="en-AU" sz="1600" dirty="0"/>
              <a:t>Institute for Social Science Research</a:t>
            </a:r>
          </a:p>
          <a:p>
            <a:r>
              <a:rPr lang="en-AU" sz="1600" dirty="0"/>
              <a:t>The University of Queensland</a:t>
            </a:r>
          </a:p>
          <a:p>
            <a:r>
              <a:rPr lang="en-AU" sz="1600" dirty="0"/>
              <a:t>w. tomaszewski@uq.edu.au </a:t>
            </a:r>
          </a:p>
          <a:p>
            <a:r>
              <a:rPr lang="en-AU" sz="1600" dirty="0"/>
              <a:t>+61 7 3346 9305</a:t>
            </a:r>
          </a:p>
        </p:txBody>
      </p:sp>
    </p:spTree>
    <p:extLst>
      <p:ext uri="{BB962C8B-B14F-4D97-AF65-F5344CB8AC3E}">
        <p14:creationId xmlns:p14="http://schemas.microsoft.com/office/powerpoint/2010/main" val="24305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4B035-3D8F-4D4A-B748-ED8EC7A55B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341216"/>
            <a:ext cx="10801350" cy="504011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Funded through a grant from the Queensland Government Department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Aim: leveraging two major longitudinal national surveys to explore what </a:t>
            </a:r>
            <a:r>
              <a:rPr lang="en-AU" sz="2000" b="1" i="1" dirty="0"/>
              <a:t>school factors </a:t>
            </a:r>
            <a:r>
              <a:rPr lang="en-AU" sz="2000" dirty="0"/>
              <a:t>predict successful long-term outcomes for students from regional, rural and remote (RRR) communities in Australia 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School factors captured across multiple domains: </a:t>
            </a:r>
            <a:r>
              <a:rPr lang="en-AU" sz="1600" dirty="0"/>
              <a:t>school safety; academic climate; provision of career guidance; relational aspects; institutional environment</a:t>
            </a:r>
            <a:endParaRPr lang="en-AU" sz="2000" dirty="0"/>
          </a:p>
          <a:p>
            <a:pPr marL="645750" lvl="2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presentation: focus on career guidance</a:t>
            </a:r>
          </a:p>
          <a:p>
            <a:pPr lvl="1" indent="0">
              <a:buNone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Broad range of outcomes at various points of student trajectory: </a:t>
            </a:r>
            <a:r>
              <a:rPr lang="en-AU" sz="1600" dirty="0"/>
              <a:t>wellbeing, social &amp; emotional outcomes; academic performance at school; educational attainment: enrolment in university, vocational education, completing university; labour market outcomes: being employed, obtaining high-status occupation, high earnings</a:t>
            </a:r>
          </a:p>
          <a:p>
            <a:pPr marL="645750" lvl="2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presentation: focus on tertiary education and employment outcomes</a:t>
            </a:r>
          </a:p>
          <a:p>
            <a:pPr marL="465750" lvl="1" indent="-285750"/>
            <a:endParaRPr lang="en-AU" sz="2000" dirty="0"/>
          </a:p>
          <a:p>
            <a:pPr marL="465750" lvl="1" indent="-285750"/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F063E-C264-4ECA-874B-63110721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840523"/>
            <a:ext cx="10801350" cy="469056"/>
          </a:xfrm>
        </p:spPr>
        <p:txBody>
          <a:bodyPr/>
          <a:lstStyle/>
          <a:p>
            <a:r>
              <a:rPr lang="en-AU" dirty="0"/>
              <a:t>Overview of the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2351-DE19-4EC3-B4FF-EBE8D339E3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84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&#10;&#10;Description automatically generated">
            <a:extLst>
              <a:ext uri="{FF2B5EF4-FFF2-40B4-BE49-F238E27FC236}">
                <a16:creationId xmlns:a16="http://schemas.microsoft.com/office/drawing/2014/main" id="{317EBC5E-D627-4329-B8A6-26D49623B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5" y="1700213"/>
            <a:ext cx="5760640" cy="460851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E05D5FFB-0951-45BF-B2A4-8901A44A2EF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10317137"/>
              </p:ext>
            </p:extLst>
          </p:nvPr>
        </p:nvGraphicFramePr>
        <p:xfrm>
          <a:off x="7032104" y="2722541"/>
          <a:ext cx="4464497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58">
                  <a:extLst>
                    <a:ext uri="{9D8B030D-6E8A-4147-A177-3AD203B41FA5}">
                      <a16:colId xmlns:a16="http://schemas.microsoft.com/office/drawing/2014/main" val="2474504594"/>
                    </a:ext>
                  </a:extLst>
                </a:gridCol>
                <a:gridCol w="1816066">
                  <a:extLst>
                    <a:ext uri="{9D8B030D-6E8A-4147-A177-3AD203B41FA5}">
                      <a16:colId xmlns:a16="http://schemas.microsoft.com/office/drawing/2014/main" val="722357712"/>
                    </a:ext>
                  </a:extLst>
                </a:gridCol>
                <a:gridCol w="1059373">
                  <a:extLst>
                    <a:ext uri="{9D8B030D-6E8A-4147-A177-3AD203B41FA5}">
                      <a16:colId xmlns:a16="http://schemas.microsoft.com/office/drawing/2014/main" val="636594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Remoteness area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2016 population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02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Major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cities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17,331,653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71.59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5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Inner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regional</a:t>
                      </a:r>
                      <a:r>
                        <a:rPr lang="en-AU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4,341,032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17.93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9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Outer regional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2,041,946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8.43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8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Remote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293,765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1.21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Very remote </a:t>
                      </a:r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202,413</a:t>
                      </a:r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0.84</a:t>
                      </a:r>
                    </a:p>
                  </a:txBody>
                  <a:tcP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7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Total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24,210,809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06718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E6591DB-3F45-4106-8CC5-D36383B1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</p:spPr>
        <p:txBody>
          <a:bodyPr anchor="ctr">
            <a:normAutofit/>
          </a:bodyPr>
          <a:lstStyle/>
          <a:p>
            <a:r>
              <a:rPr lang="en-AU" dirty="0"/>
              <a:t>Regional, rural and remote areas </a:t>
            </a:r>
            <a:r>
              <a:rPr lang="en-AU"/>
              <a:t>in Australia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C56E8-0C27-493E-871F-238E89302F6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4" y="151134"/>
            <a:ext cx="3360109" cy="28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[Entity Name]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210EB-1E2F-4019-A0BE-B1C07D989A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9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4B035-3D8F-4D4A-B748-ED8EC7A55B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RRR a unique group within the Australian context, g</a:t>
            </a: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iven the vast geographic distances between rural and urban centres</a:t>
            </a:r>
          </a:p>
          <a:p>
            <a:pPr marL="825750" lvl="3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students in RRR areas </a:t>
            </a:r>
            <a:r>
              <a:rPr lang="en-AU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often lack access to important material and immaterial resources and high-quality social, community and educational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educational outcomes for RRR students has been one of the focal points for policy efforts in Australia </a:t>
            </a:r>
            <a:r>
              <a:rPr lang="en-A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(Bennett et al., 2015; Halsey, 2017; Lamb, Jackson, </a:t>
            </a:r>
            <a:r>
              <a:rPr lang="en-AU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Walstab</a:t>
            </a:r>
            <a:r>
              <a:rPr lang="en-A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&amp; </a:t>
            </a:r>
            <a:r>
              <a:rPr lang="en-AU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Huo</a:t>
            </a:r>
            <a:r>
              <a:rPr lang="en-A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2015; Wallace &amp; Boylan, 2009)</a:t>
            </a:r>
          </a:p>
          <a:p>
            <a:b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Despite various policy endeavours, RRR students: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 lower academic achievement </a:t>
            </a:r>
            <a:r>
              <a:rPr lang="en-A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(ACARA, 2019)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7030A0"/>
                </a:solidFill>
                <a:latin typeface="Arial" panose="020B0604020202020204" pitchFamily="34" charset="0"/>
              </a:rPr>
              <a:t>have lower participation rates in higher education </a:t>
            </a:r>
            <a:r>
              <a:rPr lang="en-AU" sz="1600" dirty="0">
                <a:solidFill>
                  <a:srgbClr val="7030A0"/>
                </a:solidFill>
                <a:latin typeface="Arial" panose="020B0604020202020204" pitchFamily="34" charset="0"/>
              </a:rPr>
              <a:t>(Halsey, 2018)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7030A0"/>
                </a:solidFill>
                <a:latin typeface="Arial" panose="020B0604020202020204" pitchFamily="34" charset="0"/>
              </a:rPr>
              <a:t>report worse mental health conditions </a:t>
            </a:r>
            <a:r>
              <a:rPr lang="en-AU" sz="1600" dirty="0">
                <a:solidFill>
                  <a:srgbClr val="7030A0"/>
                </a:solidFill>
                <a:latin typeface="Arial" panose="020B0604020202020204" pitchFamily="34" charset="0"/>
              </a:rPr>
              <a:t>(Rossiter et al., 2018)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7030A0"/>
                </a:solidFill>
                <a:latin typeface="Arial" panose="020B0604020202020204" pitchFamily="34" charset="0"/>
              </a:rPr>
              <a:t>are less likely to be fully engaged in work and/or study </a:t>
            </a:r>
            <a:r>
              <a:rPr lang="en-AU" sz="1600" dirty="0">
                <a:solidFill>
                  <a:srgbClr val="7030A0"/>
                </a:solidFill>
                <a:latin typeface="Arial" panose="020B0604020202020204" pitchFamily="34" charset="0"/>
              </a:rPr>
              <a:t>(ABS, 2019) </a:t>
            </a:r>
            <a:endParaRPr lang="en-AU" sz="1600" dirty="0">
              <a:solidFill>
                <a:srgbClr val="7030A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F063E-C264-4ECA-874B-63110721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Disadvantage of students from RRR communities in Australia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2351-DE19-4EC3-B4FF-EBE8D339E3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6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805F1-5B9C-48C4-9F62-9023AB34CD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988840"/>
            <a:ext cx="10801350" cy="41044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Disparities of career readiness among youth from different socio-economic backgrounds (e.g., </a:t>
            </a:r>
            <a:r>
              <a:rPr lang="en-AU" sz="1800" dirty="0"/>
              <a:t>Covacevich et al., 2021; </a:t>
            </a:r>
            <a:r>
              <a:rPr lang="en-AU" dirty="0"/>
              <a:t>Mann et al.,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Career guidance provided by schools can help address such disparities </a:t>
            </a:r>
            <a:r>
              <a:rPr lang="en-AU" sz="1600" dirty="0"/>
              <a:t>(e.g., </a:t>
            </a:r>
            <a:r>
              <a:rPr lang="en-AU" sz="1600" b="0" i="0" u="none" strike="noStrike" baseline="0" dirty="0"/>
              <a:t>Tomaszewski et al., 2017)</a:t>
            </a:r>
            <a:r>
              <a:rPr lang="en-AU" sz="1600" dirty="0"/>
              <a:t> </a:t>
            </a:r>
            <a:r>
              <a:rPr lang="en-AU" dirty="0"/>
              <a:t>because, in comparison with their more advantaged peers, disadvantaged students: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51247A"/>
                </a:solidFill>
              </a:rPr>
              <a:t>Rely more on schools and teachers as sources of information </a:t>
            </a:r>
            <a:r>
              <a:rPr lang="en-AU" sz="1600" dirty="0">
                <a:solidFill>
                  <a:srgbClr val="51247A"/>
                </a:solidFill>
              </a:rPr>
              <a:t>(Ball &amp; Vincent, 1998)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51247A"/>
                </a:solidFill>
              </a:rPr>
              <a:t>Value their teachers’ advice and encouragement more </a:t>
            </a:r>
            <a:r>
              <a:rPr lang="en-AU" sz="1600" dirty="0">
                <a:solidFill>
                  <a:srgbClr val="51247A"/>
                </a:solidFill>
              </a:rPr>
              <a:t>(Gore et al., 2015)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51247A"/>
                </a:solidFill>
              </a:rPr>
              <a:t>Place extra weight on the guidance provided by career advisors </a:t>
            </a:r>
            <a:r>
              <a:rPr lang="en-AU" sz="1600" dirty="0">
                <a:solidFill>
                  <a:srgbClr val="51247A"/>
                </a:solidFill>
              </a:rPr>
              <a:t>(James, 2000)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51247A"/>
                </a:solidFill>
              </a:rPr>
              <a:t>Are more positive about their career guidance experiences </a:t>
            </a:r>
            <a:r>
              <a:rPr lang="en-AU" sz="1600" dirty="0">
                <a:solidFill>
                  <a:srgbClr val="51247A"/>
                </a:solidFill>
              </a:rPr>
              <a:t>(Rothman &amp; Hillman, 2008)</a:t>
            </a:r>
          </a:p>
          <a:p>
            <a:pPr marL="645750" lvl="2" indent="-285750">
              <a:buFontTx/>
              <a:buChar char="-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lack of evidence focusing on RRR students specifically: one of the contributions of this project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4ABE5-B3BB-4ABB-BB35-21085204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08720"/>
            <a:ext cx="10801350" cy="936104"/>
          </a:xfrm>
        </p:spPr>
        <p:txBody>
          <a:bodyPr>
            <a:normAutofit/>
          </a:bodyPr>
          <a:lstStyle/>
          <a:p>
            <a:r>
              <a:rPr lang="en-AU" dirty="0"/>
              <a:t>The relevance of career guidance for addressing disadvantage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153D-87B4-446F-8043-03BDB314FE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23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805F1-5B9C-48C4-9F62-9023AB34CD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72817"/>
            <a:ext cx="10801350" cy="4248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Calibri" panose="020F0502020204030204" pitchFamily="34" charset="0"/>
              </a:rPr>
              <a:t>The life course approach is an increasingly influential lens through which researchers can study the intersections between socio-economic status and educational inequalities </a:t>
            </a:r>
            <a:r>
              <a:rPr lang="en-AU" sz="1600" dirty="0">
                <a:effectLst/>
                <a:ea typeface="Calibri" panose="020F0502020204030204" pitchFamily="34" charset="0"/>
              </a:rPr>
              <a:t>(Elder, 1995; Elder et al., 2003)</a:t>
            </a:r>
          </a:p>
          <a:p>
            <a:endParaRPr lang="en-AU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This project examines the effects of school factors (including career guidance) on a broad range of outcomes, across various stages of the student life cycle:</a:t>
            </a:r>
          </a:p>
          <a:p>
            <a:pPr marL="825750" lvl="3" indent="-285750">
              <a:buFont typeface="Courier New" panose="02070309020205020404" pitchFamily="49" charset="0"/>
              <a:buChar char="o"/>
            </a:pPr>
            <a:r>
              <a:rPr lang="en-AU" dirty="0"/>
              <a:t>Primary school </a:t>
            </a:r>
            <a:r>
              <a:rPr lang="en-AU" sz="1600" dirty="0"/>
              <a:t>(school functioning; socio-emotional development; cognitive development; academic achievement)</a:t>
            </a:r>
          </a:p>
          <a:p>
            <a:pPr marL="825750" lvl="3" indent="-285750">
              <a:buFont typeface="Courier New" panose="02070309020205020404" pitchFamily="49" charset="0"/>
              <a:buChar char="o"/>
            </a:pPr>
            <a:r>
              <a:rPr lang="en-AU" dirty="0"/>
              <a:t>Secondary school </a:t>
            </a:r>
            <a:r>
              <a:rPr lang="en-AU" sz="1600" dirty="0"/>
              <a:t>(school functioning; socio-emotional development; academic achievement; school belonging; life satisfaction)</a:t>
            </a:r>
          </a:p>
          <a:p>
            <a:pPr marL="825750" lvl="3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51247A"/>
                </a:solidFill>
              </a:rPr>
              <a:t>Tertiary education </a:t>
            </a:r>
            <a:r>
              <a:rPr lang="en-AU" sz="1600" dirty="0">
                <a:solidFill>
                  <a:srgbClr val="51247A"/>
                </a:solidFill>
              </a:rPr>
              <a:t>(year 12 completion; university enrolment; VET enrolment; university completion)</a:t>
            </a:r>
          </a:p>
          <a:p>
            <a:pPr marL="825750" lvl="3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51247A"/>
                </a:solidFill>
              </a:rPr>
              <a:t>Labour market outcomes </a:t>
            </a:r>
            <a:r>
              <a:rPr lang="en-AU" sz="1600" dirty="0">
                <a:solidFill>
                  <a:srgbClr val="51247A"/>
                </a:solidFill>
              </a:rPr>
              <a:t>(being employed; managerial/professional occupation; earning a high wage)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4ABE5-B3BB-4ABB-BB35-21085204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life course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153D-87B4-446F-8043-03BDB314FE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10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BDF92-FC56-4034-AC80-676BB09070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132855"/>
            <a:ext cx="10801350" cy="2952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differences between RRR and urban Australian youth in educational and labour market outcomes?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effects of career guidance received in school on these outcomes?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aspects of career guidance that are particularly relevant to students from RRR communities? 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F8B8A7-FF27-4B84-91C4-4FD8AEB2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Research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BD4C5-BE81-453B-833E-E48371EC2B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13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BDF92-FC56-4034-AC80-676BB09070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1" indent="0">
              <a:buNone/>
            </a:pPr>
            <a:r>
              <a:rPr lang="en-AU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The Longitudinal Study of Australian Children (LSAC)</a:t>
            </a:r>
          </a:p>
          <a:p>
            <a:pPr marL="465750" lvl="1" indent="-285750"/>
            <a:r>
              <a:rPr lang="en-AU" sz="1600" dirty="0">
                <a:ea typeface="Arial" panose="020B0604020202020204" pitchFamily="34" charset="0"/>
                <a:cs typeface="Times New Roman" panose="02020603050405020304" pitchFamily="18" charset="0"/>
              </a:rPr>
              <a:t>Started with two cohorts of children in 2004 (cohort aged 4-5 in 2004 is the focus of this study) </a:t>
            </a:r>
          </a:p>
          <a:p>
            <a:pPr marL="465750" lvl="1" indent="-285750"/>
            <a:r>
              <a:rPr lang="en-AU" sz="1600" dirty="0"/>
              <a:t>Nationally representative sample</a:t>
            </a:r>
          </a:p>
          <a:p>
            <a:pPr marL="465750" lvl="1" indent="-285750"/>
            <a:r>
              <a:rPr lang="en-AU" sz="1600" dirty="0">
                <a:ea typeface="Arial" panose="020B0604020202020204" pitchFamily="34" charset="0"/>
                <a:cs typeface="Times New Roman" panose="02020603050405020304" pitchFamily="18" charset="0"/>
              </a:rPr>
              <a:t>Interviews every two years</a:t>
            </a:r>
          </a:p>
          <a:p>
            <a:pPr marL="465750" lvl="1" indent="-285750"/>
            <a:r>
              <a:rPr lang="en-AU" sz="1600" dirty="0">
                <a:ea typeface="Arial" panose="020B0604020202020204" pitchFamily="34" charset="0"/>
                <a:cs typeface="Times New Roman" panose="02020603050405020304" pitchFamily="18" charset="0"/>
              </a:rPr>
              <a:t>16 years of data from 4,982 participants aged 4/5 -18/19</a:t>
            </a:r>
            <a:endParaRPr lang="en-AU" sz="16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AU" dirty="0">
              <a:solidFill>
                <a:srgbClr val="51247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b="1" dirty="0">
                <a:solidFill>
                  <a:srgbClr val="51247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b="1" dirty="0">
                <a:solidFill>
                  <a:srgbClr val="51247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Longitudinal Surveys of Australian Youth (LSAY)</a:t>
            </a:r>
          </a:p>
          <a:p>
            <a:pPr marL="465750" lvl="1" indent="-285750"/>
            <a:r>
              <a:rPr lang="en-AU" sz="1600" dirty="0">
                <a:solidFill>
                  <a:srgbClr val="51247A"/>
                </a:solidFill>
              </a:rPr>
              <a:t>Multiple student cohorts (2009 cohort is the focus of this study)</a:t>
            </a:r>
          </a:p>
          <a:p>
            <a:pPr marL="465750" lvl="1" indent="-285750"/>
            <a:r>
              <a:rPr lang="en-AU" sz="1600" dirty="0">
                <a:solidFill>
                  <a:srgbClr val="51247A"/>
                </a:solidFill>
              </a:rPr>
              <a:t>Nationally representative samples</a:t>
            </a:r>
          </a:p>
          <a:p>
            <a:pPr marL="465750" lvl="1" indent="-285750"/>
            <a:r>
              <a:rPr lang="en-AU" sz="1600" dirty="0">
                <a:solidFill>
                  <a:srgbClr val="51247A"/>
                </a:solidFill>
              </a:rPr>
              <a:t>Following young people from age 15 up to 25 using annual interviews</a:t>
            </a:r>
          </a:p>
          <a:p>
            <a:pPr marL="465750" lvl="1" indent="-285750"/>
            <a:r>
              <a:rPr lang="en-AU" sz="1600" dirty="0">
                <a:solidFill>
                  <a:srgbClr val="51247A"/>
                </a:solidFill>
              </a:rPr>
              <a:t>Using PISA sample as a starting point</a:t>
            </a:r>
          </a:p>
          <a:p>
            <a:pPr marL="465750" lvl="1" indent="-285750"/>
            <a:r>
              <a:rPr lang="en-AU" sz="1600" dirty="0">
                <a:solidFill>
                  <a:srgbClr val="51247A"/>
                </a:solidFill>
              </a:rPr>
              <a:t>Waves 1-3 used to capture school factors (including career guidance); waves 2-11 used to track outcomes</a:t>
            </a:r>
          </a:p>
          <a:p>
            <a:pPr marL="465750" lvl="1" indent="-285750"/>
            <a:r>
              <a:rPr lang="en-AU" sz="1600" dirty="0">
                <a:solidFill>
                  <a:srgbClr val="51247A"/>
                </a:solidFill>
              </a:rPr>
              <a:t>Analytic dataset N=8,118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F8B8A7-FF27-4B84-91C4-4FD8AEB2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836712"/>
            <a:ext cx="10801350" cy="469056"/>
          </a:xfrm>
        </p:spPr>
        <p:txBody>
          <a:bodyPr/>
          <a:lstStyle/>
          <a:p>
            <a:r>
              <a:rPr lang="en-AU" dirty="0"/>
              <a:t>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BD4C5-BE81-453B-833E-E48371EC2B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1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AD37D-A4A7-461C-8BDE-35D1ED1582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302570"/>
            <a:ext cx="10801350" cy="521660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900" dirty="0"/>
              <a:t>Key independent variable: students in RRR communities (29%) vs metro students (71%)</a:t>
            </a:r>
            <a:br>
              <a:rPr lang="en-AU" sz="1900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900" dirty="0"/>
              <a:t>Career guidance provided through school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School helped to make decision about what to do after leaving school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School helped to choose subject for future study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School helped to apply for a job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Talked to career advisors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Attended talks about job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Attended career expo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Attended TAFE/university information sessions</a:t>
            </a:r>
          </a:p>
          <a:p>
            <a:pPr marL="465750" lvl="1" indent="-285750">
              <a:buFontTx/>
              <a:buChar char="-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900" dirty="0"/>
              <a:t>Educational and labour market outcomes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Commenced bachelor study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Commenced VET study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Obtained bachelor (or above) degree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Employed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Entered managerial/professional occupation </a:t>
            </a:r>
          </a:p>
          <a:p>
            <a:pPr marL="645750" lvl="2" indent="-285750">
              <a:buFont typeface="Courier New" panose="02070309020205020404" pitchFamily="49" charset="0"/>
              <a:buChar char="o"/>
            </a:pPr>
            <a:r>
              <a:rPr lang="en-AU" sz="1500" dirty="0"/>
              <a:t>Earned top quartile hourly wage</a:t>
            </a:r>
          </a:p>
          <a:p>
            <a:pPr lvl="2" indent="0">
              <a:buNone/>
            </a:pPr>
            <a:endParaRPr lang="en-AU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Control variables: </a:t>
            </a:r>
            <a:r>
              <a:rPr lang="en-US" sz="1600" dirty="0"/>
              <a:t>gender, age, Indigenous status, immigrant status, family structure, family SES, PISA math scores, and school factors (i.e., school sector, school size, quality of school educational resources)</a:t>
            </a:r>
            <a:endParaRPr lang="en-AU" dirty="0"/>
          </a:p>
          <a:p>
            <a:pPr lvl="1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8DDA6-8246-4705-87FD-CA3B0750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92696"/>
            <a:ext cx="10801350" cy="432048"/>
          </a:xfrm>
        </p:spPr>
        <p:txBody>
          <a:bodyPr>
            <a:normAutofit/>
          </a:bodyPr>
          <a:lstStyle/>
          <a:p>
            <a:r>
              <a:rPr lang="en-AU" sz="2800" dirty="0"/>
              <a:t>Key variables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E51B5-3384-4178-8570-8D00F19972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5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 PPT">
      <a:dk1>
        <a:sysClr val="windowText" lastClr="000000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00A2C7"/>
      </a:hlink>
      <a:folHlink>
        <a:srgbClr val="00A2C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2033</TotalTime>
  <Words>1643</Words>
  <Application>Microsoft Office PowerPoint</Application>
  <PresentationFormat>Widescreen</PresentationFormat>
  <Paragraphs>192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University of Queensland</vt:lpstr>
      <vt:lpstr>Identifying school-level factors that drive long-term outcomes for students from regional, rural and remote areas in Australia:  evidence from two large-scale national cohort studies </vt:lpstr>
      <vt:lpstr>Overview of the project</vt:lpstr>
      <vt:lpstr>Regional, rural and remote areas in Australia</vt:lpstr>
      <vt:lpstr>Disadvantage of students from RRR communities in Australia</vt:lpstr>
      <vt:lpstr>The relevance of career guidance for addressing disadvantage</vt:lpstr>
      <vt:lpstr>The life course approach</vt:lpstr>
      <vt:lpstr>Research questions</vt:lpstr>
      <vt:lpstr>Data</vt:lpstr>
      <vt:lpstr>Key variables</vt:lpstr>
      <vt:lpstr>Analytic approach</vt:lpstr>
      <vt:lpstr>Outcomes – the relevance of RRR background</vt:lpstr>
      <vt:lpstr>Most important sources of career information perceived by students</vt:lpstr>
      <vt:lpstr>Associations between career guidance and educational and labour market outcomes among RRR students </vt:lpstr>
      <vt:lpstr>Associations between career guidance and educational and labour market outcomes among RRR students </vt:lpstr>
      <vt:lpstr>Conclusions </vt:lpstr>
      <vt:lpstr>Implications for policy and future research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Wojtek Tomaszewski</cp:lastModifiedBy>
  <cp:revision>85</cp:revision>
  <dcterms:created xsi:type="dcterms:W3CDTF">2018-09-28T01:38:30Z</dcterms:created>
  <dcterms:modified xsi:type="dcterms:W3CDTF">2021-10-20T06:12:32Z</dcterms:modified>
</cp:coreProperties>
</file>